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19E3-3210-40D3-92CF-F78759F153A1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C023A-C646-40A4-83FA-B326A59681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8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" name="Google Shape;2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47d4eaf4f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" name="Google Shape;36;g247d4eaf4fe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g247d4eaf4fe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51" name="Google Shape;5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531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D98D-1C82-A78F-9E9C-8ADBEB054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9D623F-D6CA-D8B4-88F0-D1BD7E1C6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BAEB-1602-8BB3-E5B4-609AA97A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EB9AE-1E7A-C9D8-6807-8438AF7D4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96207-829E-5D68-1612-612113A20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32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055F8-CF9B-3DD7-6D6D-B42F49626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50D354-131A-F3B8-F837-59615AD0F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AF882-932D-51B3-BDC8-269EA1AF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E19D6-36EB-44DE-CAD1-F9C4FD273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79C41-8DD2-D972-F2B1-A450D5F5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31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1E7CDE-3BD4-587B-7659-63D24BBA92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A0296-ACAF-32B0-D793-A50622DC1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D5770-421E-EEE2-7F7F-1FE45BCE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47BCD-0255-5BF9-94C3-BF778E583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22C19-4472-40A5-B01A-4955C44DF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95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FE6CF-82D1-B997-A5B9-FEE10C259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342EC-B03D-2A2C-78E4-F91B2EEC6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E381A-B41B-7ED0-DE9D-EAE40DE3D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44F0C-98AC-10BA-A90F-B6F22B2DD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5AA4-9D7A-DBD3-8408-D878FC13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1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08FF-DE6E-D5D9-A09B-C6138605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FC413-C86B-3C12-1869-EEC5516B0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A2AEF-279E-7BF5-C59F-07B265D2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C333A-8417-62ED-E98E-13FF5C76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0D85D-8780-6AD7-0EB4-E32582291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93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ECE0D-9C76-4FB2-68EE-C7D67A3E7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A798B-02E9-1710-4CB7-EB304795F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9BABDE-0A37-976A-1565-EFA986855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8228CE-EB8E-C67E-234B-2317017B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06252-28EF-E497-A7AE-5C17571A4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95FB7-AA5B-932B-2685-C65D7D8E8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89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C849-8F38-B242-92F0-70FDE5E26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5DE7A-179F-B690-E0FA-3C1D3C28B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7DC7B6-41A9-67EB-6A36-BD28973EA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78F3B7-1ED5-4AE7-1307-91C0EA401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9D1B20-0AF9-27C3-EEA9-41B2D63E4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35F31E-8BD9-1907-7A0C-4F2986B0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C2A89C-DCA7-C518-B3A1-716B86366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BC5A1B-94EE-373F-913E-11FA311A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84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FC025-E951-81BF-CD13-931F2B316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80AB05-DB83-7F47-3AEE-93FBC63A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72EF45-63AB-1BBA-B1F7-7EEF37B85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2A8492-1BA5-DA84-9BBE-43CFA8D7E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29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423BF3-BA0B-4994-48E4-72392F27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94C9F4-61A4-6104-B092-F3671DD43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9ACF14-0E89-B4B6-A119-34C30DC9C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928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35F54-3D9B-EFBD-AC1A-8E301AD5A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7911B-72F6-931E-B82C-901B5A1B0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549A64-3928-5BC2-1A4C-18F16FCFB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7AE0D7-2F7D-5129-C5DF-0C319F2D6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30291-111E-ED3B-BA49-C44952585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2D3A2-75A6-A74B-9666-1684A383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3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00337-D30E-7899-AFA3-F24337020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1C0EB7-06B7-5497-F106-FAF738B72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9D362-0C0D-A3B4-528E-41ECCE98E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B7A2E2-2DCE-C1FB-B14A-81EDC6AD3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97E64-DEF6-187A-8DE7-F62D67E9F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4262F-BCD5-640F-EA47-9AFB054FA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719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01A99D-30F1-E4A5-F45E-E61F7A9F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EC8AB-647C-4C51-5F04-CAAD528BE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8E52B-6E62-D9D2-2E33-279BAA2394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EB736-E793-462C-BB33-6F053B7BB6C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74DF9-4608-C46C-EDFC-7D0F6B268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5B125-49BE-98E6-612F-1CF3D58F7A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0218C-8D51-4B4A-814B-7D560DE36E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84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nquiries@100DayAdvisors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4DD97B2-EAFC-D903-8B67-69118D4491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B6D969-3B57-A774-B9DC-986281A534D9}"/>
              </a:ext>
            </a:extLst>
          </p:cNvPr>
          <p:cNvSpPr/>
          <p:nvPr/>
        </p:nvSpPr>
        <p:spPr>
          <a:xfrm>
            <a:off x="1685069" y="2149911"/>
            <a:ext cx="2223543" cy="51060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Google Shape;20;p1"/>
          <p:cNvSpPr txBox="1">
            <a:spLocks noGrp="1"/>
          </p:cNvSpPr>
          <p:nvPr>
            <p:ph type="body" idx="1"/>
          </p:nvPr>
        </p:nvSpPr>
        <p:spPr>
          <a:xfrm>
            <a:off x="1693323" y="2149910"/>
            <a:ext cx="2565920" cy="51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 dirty="0">
                <a:solidFill>
                  <a:srgbClr val="143853"/>
                </a:solidFill>
                <a:latin typeface="Aventa Bold" panose="00000800000000000000" pitchFamily="2" charset="0"/>
                <a:ea typeface="Cambria" panose="02040503050406030204" pitchFamily="18" charset="0"/>
              </a:rPr>
              <a:t>Post-Merger</a:t>
            </a:r>
            <a:endParaRPr sz="3200" dirty="0">
              <a:solidFill>
                <a:srgbClr val="143853"/>
              </a:solidFill>
              <a:latin typeface="Aventa Bold" panose="000008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1A277-AD69-5421-217B-71B66D115375}"/>
              </a:ext>
            </a:extLst>
          </p:cNvPr>
          <p:cNvSpPr txBox="1"/>
          <p:nvPr/>
        </p:nvSpPr>
        <p:spPr>
          <a:xfrm>
            <a:off x="1665613" y="2828835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venta Black" panose="00000A00000000000000" pitchFamily="2" charset="0"/>
              </a:rPr>
              <a:t>Integration Success Metrics</a:t>
            </a:r>
            <a:endParaRPr lang="en-US" sz="3600" dirty="0">
              <a:latin typeface="Aventa Black" panose="00000A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DD1DD0-BA6B-743F-B41D-39BB282497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3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03A3B37-4FDA-E43F-DD0B-57ACBED0DD32}"/>
              </a:ext>
            </a:extLst>
          </p:cNvPr>
          <p:cNvSpPr/>
          <p:nvPr/>
        </p:nvSpPr>
        <p:spPr>
          <a:xfrm>
            <a:off x="4148846" y="2262316"/>
            <a:ext cx="2222771" cy="51060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4D71F8-D55B-460F-8349-7175F585AC35}"/>
              </a:ext>
            </a:extLst>
          </p:cNvPr>
          <p:cNvSpPr txBox="1"/>
          <p:nvPr/>
        </p:nvSpPr>
        <p:spPr>
          <a:xfrm>
            <a:off x="4148846" y="2249853"/>
            <a:ext cx="1947154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 dirty="0">
                <a:solidFill>
                  <a:srgbClr val="143853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Content</a:t>
            </a:r>
            <a:endParaRPr lang="en-US" sz="32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B6B763-F33C-4B5F-D718-E228B499A190}"/>
              </a:ext>
            </a:extLst>
          </p:cNvPr>
          <p:cNvSpPr txBox="1"/>
          <p:nvPr/>
        </p:nvSpPr>
        <p:spPr>
          <a:xfrm>
            <a:off x="4168302" y="2989843"/>
            <a:ext cx="4323945" cy="1990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Key Success Metrics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Sales Metrics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Planning Guidance 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Guiding Principles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Long-Term Metric Goals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48403F-3868-FB4E-241C-DE3363C6CCDB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chemeClr val="bg1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0F1AFA-80AA-31F3-895A-136E56AFF393}"/>
              </a:ext>
            </a:extLst>
          </p:cNvPr>
          <p:cNvSpPr txBox="1"/>
          <p:nvPr/>
        </p:nvSpPr>
        <p:spPr>
          <a:xfrm>
            <a:off x="219703" y="6475806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1656C70-0012-32DE-A01D-AB195D60D024}"/>
              </a:ext>
            </a:extLst>
          </p:cNvPr>
          <p:cNvSpPr/>
          <p:nvPr/>
        </p:nvSpPr>
        <p:spPr>
          <a:xfrm>
            <a:off x="2123369" y="2299854"/>
            <a:ext cx="8226861" cy="3638145"/>
          </a:xfrm>
          <a:prstGeom prst="roundRect">
            <a:avLst>
              <a:gd name="adj" fmla="val 7576"/>
            </a:avLst>
          </a:prstGeom>
          <a:solidFill>
            <a:srgbClr val="143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372390" y="239545"/>
            <a:ext cx="1133186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</a:pPr>
            <a:r>
              <a:rPr lang="en-US" sz="3200" dirty="0">
                <a:solidFill>
                  <a:srgbClr val="143853"/>
                </a:solidFill>
                <a:latin typeface="Aventa Bold" panose="00000800000000000000" pitchFamily="2" charset="0"/>
                <a:sym typeface="Century Gothic"/>
              </a:rPr>
              <a:t>Key Success Metrics</a:t>
            </a:r>
            <a:endParaRPr sz="32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33" name="Google Shape;33;p3"/>
          <p:cNvSpPr txBox="1"/>
          <p:nvPr/>
        </p:nvSpPr>
        <p:spPr>
          <a:xfrm>
            <a:off x="372390" y="998303"/>
            <a:ext cx="10503428" cy="735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Workstreams will track and achieve agreed targets.</a:t>
            </a:r>
            <a:endParaRPr dirty="0">
              <a:latin typeface="Aventa Medium" panose="00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84FA6-2D4C-13BE-B597-5BFD0742F4BF}"/>
              </a:ext>
            </a:extLst>
          </p:cNvPr>
          <p:cNvSpPr txBox="1"/>
          <p:nvPr/>
        </p:nvSpPr>
        <p:spPr>
          <a:xfrm>
            <a:off x="2370210" y="2479322"/>
            <a:ext cx="2098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none" strike="noStrike" cap="none" dirty="0">
                <a:solidFill>
                  <a:schemeClr val="bg1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Key Metrics</a:t>
            </a:r>
            <a:endParaRPr lang="en-US" sz="2000" dirty="0">
              <a:solidFill>
                <a:schemeClr val="bg1"/>
              </a:solidFill>
              <a:latin typeface="Aventa Bold" panose="000008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D9F732-16D3-5B02-A27F-06874D117E27}"/>
              </a:ext>
            </a:extLst>
          </p:cNvPr>
          <p:cNvSpPr txBox="1"/>
          <p:nvPr/>
        </p:nvSpPr>
        <p:spPr>
          <a:xfrm>
            <a:off x="5798504" y="2512283"/>
            <a:ext cx="3047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bg1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Comment</a:t>
            </a:r>
            <a:endParaRPr lang="en-US" sz="1800" dirty="0">
              <a:solidFill>
                <a:schemeClr val="bg1"/>
              </a:solidFill>
              <a:latin typeface="Aventa Bold" panose="000008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0AF0A8-C7EA-45B6-9F99-9379AFDE02C1}"/>
              </a:ext>
            </a:extLst>
          </p:cNvPr>
          <p:cNvSpPr txBox="1"/>
          <p:nvPr/>
        </p:nvSpPr>
        <p:spPr>
          <a:xfrm>
            <a:off x="5784813" y="2879432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Combined incremental revenue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Market share growth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CFC3CD-C35B-8F86-3D38-54106BA48163}"/>
              </a:ext>
            </a:extLst>
          </p:cNvPr>
          <p:cNvSpPr txBox="1"/>
          <p:nvPr/>
        </p:nvSpPr>
        <p:spPr>
          <a:xfrm>
            <a:off x="2370210" y="2910210"/>
            <a:ext cx="23127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Annualized revenues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E59E88-B323-97CD-A0CD-CFD3805B800C}"/>
              </a:ext>
            </a:extLst>
          </p:cNvPr>
          <p:cNvSpPr txBox="1"/>
          <p:nvPr/>
        </p:nvSpPr>
        <p:spPr>
          <a:xfrm>
            <a:off x="2370210" y="3520706"/>
            <a:ext cx="3174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Cross Selling and Upselling Opportunities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78FC2-B35D-9FEE-885F-BA0EA23635B0}"/>
              </a:ext>
            </a:extLst>
          </p:cNvPr>
          <p:cNvSpPr txBox="1"/>
          <p:nvPr/>
        </p:nvSpPr>
        <p:spPr>
          <a:xfrm>
            <a:off x="5784813" y="3530468"/>
            <a:ext cx="3674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Joint sales opportunities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Shared leads &amp; pipeline targets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59C6D2-45C5-05EE-9949-DE052C40D558}"/>
              </a:ext>
            </a:extLst>
          </p:cNvPr>
          <p:cNvSpPr txBox="1"/>
          <p:nvPr/>
        </p:nvSpPr>
        <p:spPr>
          <a:xfrm>
            <a:off x="2370210" y="4178615"/>
            <a:ext cx="2765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Customer Satisfaction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F23C8-E578-A845-6106-C4F9A3C3190C}"/>
              </a:ext>
            </a:extLst>
          </p:cNvPr>
          <p:cNvSpPr txBox="1"/>
          <p:nvPr/>
        </p:nvSpPr>
        <p:spPr>
          <a:xfrm>
            <a:off x="5784813" y="4158871"/>
            <a:ext cx="45654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Satisfaction scores gathered via surveys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C72EDC-4CD3-F708-3220-3B9FA4C170D6}"/>
              </a:ext>
            </a:extLst>
          </p:cNvPr>
          <p:cNvSpPr txBox="1"/>
          <p:nvPr/>
        </p:nvSpPr>
        <p:spPr>
          <a:xfrm>
            <a:off x="2370210" y="4550815"/>
            <a:ext cx="23127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Employee retention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ED14D0-1BCB-275C-8E78-BDFD3CF2171A}"/>
              </a:ext>
            </a:extLst>
          </p:cNvPr>
          <p:cNvSpPr txBox="1"/>
          <p:nvPr/>
        </p:nvSpPr>
        <p:spPr>
          <a:xfrm>
            <a:off x="5784813" y="4550815"/>
            <a:ext cx="60943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Retention tracked over time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690936-F9FB-643E-F0F0-099B68B1BEE6}"/>
              </a:ext>
            </a:extLst>
          </p:cNvPr>
          <p:cNvSpPr txBox="1"/>
          <p:nvPr/>
        </p:nvSpPr>
        <p:spPr>
          <a:xfrm>
            <a:off x="2370210" y="4976157"/>
            <a:ext cx="17971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Cost synergies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C1B8A6-C6A7-C23A-C245-9AE412145AAD}"/>
              </a:ext>
            </a:extLst>
          </p:cNvPr>
          <p:cNvSpPr txBox="1"/>
          <p:nvPr/>
        </p:nvSpPr>
        <p:spPr>
          <a:xfrm>
            <a:off x="5784813" y="4976157"/>
            <a:ext cx="26035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Payroll redundancies 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7A534C7-9884-922A-D8FF-794D4C1A52AE}"/>
              </a:ext>
            </a:extLst>
          </p:cNvPr>
          <p:cNvCxnSpPr>
            <a:cxnSpLocks/>
          </p:cNvCxnSpPr>
          <p:nvPr/>
        </p:nvCxnSpPr>
        <p:spPr>
          <a:xfrm>
            <a:off x="5544768" y="2479322"/>
            <a:ext cx="0" cy="29876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7B713D7-AF84-CBA9-1BAD-BB59BB499C6A}"/>
              </a:ext>
            </a:extLst>
          </p:cNvPr>
          <p:cNvCxnSpPr/>
          <p:nvPr/>
        </p:nvCxnSpPr>
        <p:spPr>
          <a:xfrm>
            <a:off x="2451370" y="2890754"/>
            <a:ext cx="28891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370D62C-8F1E-D386-2498-C4CF6A406EFC}"/>
              </a:ext>
            </a:extLst>
          </p:cNvPr>
          <p:cNvCxnSpPr>
            <a:cxnSpLocks/>
          </p:cNvCxnSpPr>
          <p:nvPr/>
        </p:nvCxnSpPr>
        <p:spPr>
          <a:xfrm>
            <a:off x="5784813" y="2890754"/>
            <a:ext cx="41179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967707A-8771-0BB6-05CF-C205786E961E}"/>
              </a:ext>
            </a:extLst>
          </p:cNvPr>
          <p:cNvCxnSpPr/>
          <p:nvPr/>
        </p:nvCxnSpPr>
        <p:spPr>
          <a:xfrm>
            <a:off x="2451370" y="3464207"/>
            <a:ext cx="28891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1AFB0B0-7924-7E83-A848-8F1A62602222}"/>
              </a:ext>
            </a:extLst>
          </p:cNvPr>
          <p:cNvCxnSpPr>
            <a:cxnSpLocks/>
          </p:cNvCxnSpPr>
          <p:nvPr/>
        </p:nvCxnSpPr>
        <p:spPr>
          <a:xfrm>
            <a:off x="5784813" y="3464207"/>
            <a:ext cx="41179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05C600D-26D0-BABD-3C37-C4E812D0566A}"/>
              </a:ext>
            </a:extLst>
          </p:cNvPr>
          <p:cNvCxnSpPr/>
          <p:nvPr/>
        </p:nvCxnSpPr>
        <p:spPr>
          <a:xfrm>
            <a:off x="2451370" y="4099593"/>
            <a:ext cx="28891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A532153-5CBE-922D-065F-A5B1918DB836}"/>
              </a:ext>
            </a:extLst>
          </p:cNvPr>
          <p:cNvCxnSpPr>
            <a:cxnSpLocks/>
          </p:cNvCxnSpPr>
          <p:nvPr/>
        </p:nvCxnSpPr>
        <p:spPr>
          <a:xfrm>
            <a:off x="5784813" y="4099593"/>
            <a:ext cx="41179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E4EFB72-39E7-165B-9A5E-DD20BF6CD61F}"/>
              </a:ext>
            </a:extLst>
          </p:cNvPr>
          <p:cNvCxnSpPr/>
          <p:nvPr/>
        </p:nvCxnSpPr>
        <p:spPr>
          <a:xfrm>
            <a:off x="2451370" y="4526897"/>
            <a:ext cx="28891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79288DC-A626-B98F-4591-35C4B32A67E0}"/>
              </a:ext>
            </a:extLst>
          </p:cNvPr>
          <p:cNvCxnSpPr>
            <a:cxnSpLocks/>
          </p:cNvCxnSpPr>
          <p:nvPr/>
        </p:nvCxnSpPr>
        <p:spPr>
          <a:xfrm>
            <a:off x="5784813" y="4526897"/>
            <a:ext cx="41179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6343AB0-B485-7FA4-D1CC-3180A3F5DA03}"/>
              </a:ext>
            </a:extLst>
          </p:cNvPr>
          <p:cNvCxnSpPr/>
          <p:nvPr/>
        </p:nvCxnSpPr>
        <p:spPr>
          <a:xfrm>
            <a:off x="2451370" y="4976157"/>
            <a:ext cx="28891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BC51BF0-61B1-ED1E-D637-084406879A6B}"/>
              </a:ext>
            </a:extLst>
          </p:cNvPr>
          <p:cNvCxnSpPr>
            <a:cxnSpLocks/>
          </p:cNvCxnSpPr>
          <p:nvPr/>
        </p:nvCxnSpPr>
        <p:spPr>
          <a:xfrm>
            <a:off x="5784813" y="4976157"/>
            <a:ext cx="41179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A614E74-D373-E2E0-AE60-BEEA1DC8F86A}"/>
              </a:ext>
            </a:extLst>
          </p:cNvPr>
          <p:cNvCxnSpPr/>
          <p:nvPr/>
        </p:nvCxnSpPr>
        <p:spPr>
          <a:xfrm>
            <a:off x="2451370" y="5394446"/>
            <a:ext cx="28891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AB1F7EE-E604-A440-D165-7C0E97396200}"/>
              </a:ext>
            </a:extLst>
          </p:cNvPr>
          <p:cNvCxnSpPr>
            <a:cxnSpLocks/>
          </p:cNvCxnSpPr>
          <p:nvPr/>
        </p:nvCxnSpPr>
        <p:spPr>
          <a:xfrm>
            <a:off x="5784813" y="5394446"/>
            <a:ext cx="41179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1F17E7A-D8A3-9DA7-89D7-D9AF7B935B4F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rgbClr val="143853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5B5C4-5FD8-C46B-1F06-24CF63A7FD60}"/>
              </a:ext>
            </a:extLst>
          </p:cNvPr>
          <p:cNvSpPr txBox="1"/>
          <p:nvPr/>
        </p:nvSpPr>
        <p:spPr>
          <a:xfrm>
            <a:off x="219703" y="6475806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2A5F899-CF8C-E434-AD19-D05B00D22D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3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43853"/>
              </a:solidFill>
            </a:endParaRPr>
          </a:p>
        </p:txBody>
      </p:sp>
      <p:sp>
        <p:nvSpPr>
          <p:cNvPr id="39" name="Google Shape;39;g247d4eaf4fe_0_3"/>
          <p:cNvSpPr txBox="1">
            <a:spLocks noGrp="1"/>
          </p:cNvSpPr>
          <p:nvPr>
            <p:ph type="title"/>
          </p:nvPr>
        </p:nvSpPr>
        <p:spPr>
          <a:xfrm>
            <a:off x="372390" y="239545"/>
            <a:ext cx="3431432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  <a:latin typeface="Aventa Bold" panose="00000800000000000000" pitchFamily="2" charset="0"/>
              </a:rPr>
              <a:t>Sales Metrics</a:t>
            </a:r>
            <a:endParaRPr sz="3200" dirty="0">
              <a:solidFill>
                <a:schemeClr val="bg1"/>
              </a:solidFill>
              <a:latin typeface="Aventa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55C1B-5A2A-D4FE-8DB0-81B711401945}"/>
              </a:ext>
            </a:extLst>
          </p:cNvPr>
          <p:cNvSpPr txBox="1"/>
          <p:nvPr/>
        </p:nvSpPr>
        <p:spPr>
          <a:xfrm>
            <a:off x="2198093" y="2373595"/>
            <a:ext cx="12037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bg1"/>
                </a:solidFill>
                <a:latin typeface="Aventa Bold" panose="00000800000000000000" pitchFamily="2" charset="0"/>
                <a:ea typeface="Calibri"/>
                <a:cs typeface="Calibri"/>
                <a:sym typeface="Calibri"/>
              </a:rPr>
              <a:t>Metrics: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23A494-A445-0C67-E208-31E9BA49E3B0}"/>
              </a:ext>
            </a:extLst>
          </p:cNvPr>
          <p:cNvSpPr txBox="1"/>
          <p:nvPr/>
        </p:nvSpPr>
        <p:spPr>
          <a:xfrm>
            <a:off x="1857624" y="2818552"/>
            <a:ext cx="3742429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Calibri" panose="020F0502020204030204" pitchFamily="34" charset="0"/>
              <a:buChar char="•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venta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Reduction in length of sales cycle</a:t>
            </a: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800" kern="100" dirty="0">
              <a:solidFill>
                <a:schemeClr val="bg1"/>
              </a:solidFill>
              <a:effectLst/>
              <a:latin typeface="Aventa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Calibri" panose="020F0502020204030204" pitchFamily="34" charset="0"/>
              <a:buChar char="•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venta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Higher conversion rate</a:t>
            </a: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800" kern="100" dirty="0">
              <a:solidFill>
                <a:schemeClr val="bg1"/>
              </a:solidFill>
              <a:effectLst/>
              <a:latin typeface="Aventa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Font typeface="Calibri" panose="020F0502020204030204" pitchFamily="34" charset="0"/>
              <a:buChar char="•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venta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Higher margins due to price premium, cross and up-selling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074228-5C70-EAFB-D926-B683C6B2AB0D}"/>
              </a:ext>
            </a:extLst>
          </p:cNvPr>
          <p:cNvSpPr txBox="1"/>
          <p:nvPr/>
        </p:nvSpPr>
        <p:spPr>
          <a:xfrm>
            <a:off x="6400441" y="2373595"/>
            <a:ext cx="15929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Aventa Bold" panose="00000800000000000000" pitchFamily="2" charset="0"/>
                <a:ea typeface="Calibri"/>
                <a:cs typeface="Calibri"/>
                <a:sym typeface="Calibri"/>
              </a:rPr>
              <a:t>Activities: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FB9DA7-762E-C8E4-EE86-904E7DD1BC5E}"/>
              </a:ext>
            </a:extLst>
          </p:cNvPr>
          <p:cNvSpPr txBox="1"/>
          <p:nvPr/>
        </p:nvSpPr>
        <p:spPr>
          <a:xfrm>
            <a:off x="6050246" y="2818552"/>
            <a:ext cx="4612588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Calibri" panose="020F0502020204030204" pitchFamily="34" charset="0"/>
              <a:buChar char="•"/>
            </a:pPr>
            <a:r>
              <a:rPr lang="en-US" kern="100" dirty="0">
                <a:solidFill>
                  <a:schemeClr val="bg1"/>
                </a:solidFill>
                <a:effectLst/>
                <a:latin typeface="Aventa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Develop consistent and well-structured engagement and proposals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Calibri" panose="020F0502020204030204" pitchFamily="34" charset="0"/>
              <a:buChar char="•"/>
            </a:pPr>
            <a:endParaRPr lang="en-US" kern="100" dirty="0">
              <a:solidFill>
                <a:schemeClr val="bg1"/>
              </a:solidFill>
              <a:effectLst/>
              <a:latin typeface="Aventa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Font typeface="Calibri" panose="020F0502020204030204" pitchFamily="34" charset="0"/>
              <a:buChar char="•"/>
            </a:pPr>
            <a:r>
              <a:rPr lang="en-US" kern="100" dirty="0">
                <a:solidFill>
                  <a:schemeClr val="bg1"/>
                </a:solidFill>
                <a:effectLst/>
                <a:latin typeface="Aventa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Ensure better customer experience leading to higher win rates and premium price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B5AD7E3-87BB-EB37-7D9D-79ECA54B63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3780" y="1811275"/>
            <a:ext cx="533906" cy="44938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31800E1-45AC-1444-C68A-F2CEF488EC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5636" y="1818866"/>
            <a:ext cx="453274" cy="4744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F3E8C1-2450-4305-5C7E-37D180649CCB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chemeClr val="bg1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D20243-9B38-75AE-646E-E296B98DDA23}"/>
              </a:ext>
            </a:extLst>
          </p:cNvPr>
          <p:cNvSpPr txBox="1"/>
          <p:nvPr/>
        </p:nvSpPr>
        <p:spPr>
          <a:xfrm>
            <a:off x="219703" y="6454540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597C590-5AFE-9DF4-7DE3-32A96A704605}"/>
              </a:ext>
            </a:extLst>
          </p:cNvPr>
          <p:cNvSpPr/>
          <p:nvPr/>
        </p:nvSpPr>
        <p:spPr>
          <a:xfrm>
            <a:off x="821803" y="4726842"/>
            <a:ext cx="10818796" cy="577220"/>
          </a:xfrm>
          <a:prstGeom prst="roundRect">
            <a:avLst/>
          </a:prstGeom>
          <a:solidFill>
            <a:srgbClr val="143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940A8B9-30A9-684A-5704-28589DE46805}"/>
              </a:ext>
            </a:extLst>
          </p:cNvPr>
          <p:cNvSpPr/>
          <p:nvPr/>
        </p:nvSpPr>
        <p:spPr>
          <a:xfrm>
            <a:off x="821803" y="3167066"/>
            <a:ext cx="10818796" cy="561088"/>
          </a:xfrm>
          <a:prstGeom prst="roundRect">
            <a:avLst/>
          </a:prstGeom>
          <a:solidFill>
            <a:srgbClr val="143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698773E-AF30-6784-E6E0-883AD3A4458B}"/>
              </a:ext>
            </a:extLst>
          </p:cNvPr>
          <p:cNvSpPr/>
          <p:nvPr/>
        </p:nvSpPr>
        <p:spPr>
          <a:xfrm>
            <a:off x="821803" y="1671394"/>
            <a:ext cx="10818796" cy="715575"/>
          </a:xfrm>
          <a:prstGeom prst="roundRect">
            <a:avLst/>
          </a:prstGeom>
          <a:solidFill>
            <a:srgbClr val="143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372390" y="239545"/>
            <a:ext cx="444267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</a:pPr>
            <a:r>
              <a:rPr lang="en-US" sz="3200" dirty="0">
                <a:solidFill>
                  <a:srgbClr val="143853"/>
                </a:solidFill>
                <a:latin typeface="Aventa Black" panose="00000A00000000000000" pitchFamily="2" charset="0"/>
                <a:sym typeface="Century Gothic"/>
              </a:rPr>
              <a:t>Planning Guidance</a:t>
            </a:r>
            <a:endParaRPr sz="3200" dirty="0">
              <a:solidFill>
                <a:srgbClr val="143853"/>
              </a:solidFill>
              <a:latin typeface="Aventa Black" panose="00000A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5CCBA-B832-1DE5-1D45-14594B2693B7}"/>
              </a:ext>
            </a:extLst>
          </p:cNvPr>
          <p:cNvSpPr txBox="1"/>
          <p:nvPr/>
        </p:nvSpPr>
        <p:spPr>
          <a:xfrm>
            <a:off x="928869" y="1671394"/>
            <a:ext cx="13050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Key </a:t>
            </a:r>
            <a:endParaRPr lang="en-US" sz="2000" dirty="0">
              <a:solidFill>
                <a:schemeClr val="bg1"/>
              </a:solidFill>
              <a:latin typeface="Aventa Bold" panose="000008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Gothic"/>
              <a:buNone/>
            </a:pPr>
            <a:r>
              <a:rPr lang="en-US" sz="2000" b="1" dirty="0">
                <a:solidFill>
                  <a:schemeClr val="bg1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Measure</a:t>
            </a:r>
            <a:endParaRPr lang="en-US" sz="2000" dirty="0">
              <a:solidFill>
                <a:schemeClr val="bg1"/>
              </a:solidFill>
              <a:latin typeface="Aventa Bold" panose="000008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2C25B-D1C4-C435-627B-4038A75FA5C2}"/>
              </a:ext>
            </a:extLst>
          </p:cNvPr>
          <p:cNvSpPr txBox="1"/>
          <p:nvPr/>
        </p:nvSpPr>
        <p:spPr>
          <a:xfrm>
            <a:off x="4113837" y="1717560"/>
            <a:ext cx="30470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bg1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Workstream</a:t>
            </a:r>
            <a:endParaRPr lang="en-US" sz="2000" dirty="0">
              <a:solidFill>
                <a:schemeClr val="bg1"/>
              </a:solidFill>
              <a:latin typeface="Aventa Bold" panose="000008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C3BEBF-6060-FD54-A1BC-E2F1926F1B39}"/>
              </a:ext>
            </a:extLst>
          </p:cNvPr>
          <p:cNvSpPr txBox="1"/>
          <p:nvPr/>
        </p:nvSpPr>
        <p:spPr>
          <a:xfrm>
            <a:off x="6943532" y="1712202"/>
            <a:ext cx="22027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Gothic"/>
              <a:buNone/>
            </a:pPr>
            <a:r>
              <a:rPr lang="en-US" sz="2000" b="1" dirty="0">
                <a:solidFill>
                  <a:schemeClr val="bg1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Planning Guidance</a:t>
            </a:r>
            <a:endParaRPr lang="en-US" sz="2000" dirty="0">
              <a:solidFill>
                <a:schemeClr val="bg1"/>
              </a:solidFill>
              <a:latin typeface="Aventa Bold" panose="000008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4B5361-5691-3592-84FA-AACEDC37557E}"/>
              </a:ext>
            </a:extLst>
          </p:cNvPr>
          <p:cNvSpPr txBox="1"/>
          <p:nvPr/>
        </p:nvSpPr>
        <p:spPr>
          <a:xfrm>
            <a:off x="928869" y="2511280"/>
            <a:ext cx="26361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Aventa Medium" panose="00000600000000000000" pitchFamily="2" charset="0"/>
              </a:rPr>
              <a:t>Annualized revenues by BU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B61821-1309-A124-5D9E-0B2E6E815EF4}"/>
              </a:ext>
            </a:extLst>
          </p:cNvPr>
          <p:cNvSpPr txBox="1"/>
          <p:nvPr/>
        </p:nvSpPr>
        <p:spPr>
          <a:xfrm>
            <a:off x="4113837" y="2511280"/>
            <a:ext cx="21364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Cambria"/>
              <a:buNone/>
            </a:pPr>
            <a:r>
              <a:rPr lang="en-US" sz="1600" b="0" i="0" u="none" strike="noStrike" dirty="0">
                <a:solidFill>
                  <a:srgbClr val="151514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BUs, Finance</a:t>
            </a:r>
            <a:endParaRPr lang="en-US" sz="1600" dirty="0">
              <a:latin typeface="Aventa Medium" panose="000006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BF9211-D4E6-7D42-D5D9-A8891783D486}"/>
              </a:ext>
            </a:extLst>
          </p:cNvPr>
          <p:cNvSpPr txBox="1"/>
          <p:nvPr/>
        </p:nvSpPr>
        <p:spPr>
          <a:xfrm>
            <a:off x="6651911" y="2511280"/>
            <a:ext cx="52391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Determine next year’s revenues via budget process</a:t>
            </a:r>
            <a:endParaRPr lang="en-US" sz="1600" dirty="0">
              <a:latin typeface="Aventa Medium" panose="00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43E225-98E7-55CD-2326-784C29EDEDE4}"/>
              </a:ext>
            </a:extLst>
          </p:cNvPr>
          <p:cNvSpPr txBox="1"/>
          <p:nvPr/>
        </p:nvSpPr>
        <p:spPr>
          <a:xfrm>
            <a:off x="928869" y="3143916"/>
            <a:ext cx="2763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Cross Selling and Upselling Opportunities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DA26A5-650C-70AA-BBFF-5AC3D41F5ECC}"/>
              </a:ext>
            </a:extLst>
          </p:cNvPr>
          <p:cNvSpPr txBox="1"/>
          <p:nvPr/>
        </p:nvSpPr>
        <p:spPr>
          <a:xfrm>
            <a:off x="4113837" y="3305728"/>
            <a:ext cx="1773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Sales &amp; Finance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97AF77-9191-0D88-460A-239553D0AFE0}"/>
              </a:ext>
            </a:extLst>
          </p:cNvPr>
          <p:cNvSpPr txBox="1"/>
          <p:nvPr/>
        </p:nvSpPr>
        <p:spPr>
          <a:xfrm>
            <a:off x="6651911" y="3143916"/>
            <a:ext cx="61056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Define steps to explore / validate / monitor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Scope may impact 2030 budget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FAC27F-D5E5-85DE-7162-EC8E22E0A426}"/>
              </a:ext>
            </a:extLst>
          </p:cNvPr>
          <p:cNvSpPr txBox="1"/>
          <p:nvPr/>
        </p:nvSpPr>
        <p:spPr>
          <a:xfrm>
            <a:off x="928870" y="3849545"/>
            <a:ext cx="27057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None/>
            </a:pPr>
            <a:r>
              <a:rPr lang="en-US" sz="1600" dirty="0">
                <a:latin typeface="Aventa Medium" panose="00000600000000000000" pitchFamily="2" charset="0"/>
              </a:rPr>
              <a:t>Customer Satisfaction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21C904-7616-22F4-E5A5-E6C9520FB168}"/>
              </a:ext>
            </a:extLst>
          </p:cNvPr>
          <p:cNvSpPr txBox="1"/>
          <p:nvPr/>
        </p:nvSpPr>
        <p:spPr>
          <a:xfrm>
            <a:off x="4113838" y="3849545"/>
            <a:ext cx="1058688" cy="348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Cambria"/>
              <a:buNone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BUs</a:t>
            </a:r>
            <a:endParaRPr lang="en-US" sz="1600" dirty="0">
              <a:latin typeface="Aventa Medium" panose="000006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CA82CC-0DE0-DDCB-BC7B-F9808BC15752}"/>
              </a:ext>
            </a:extLst>
          </p:cNvPr>
          <p:cNvSpPr txBox="1"/>
          <p:nvPr/>
        </p:nvSpPr>
        <p:spPr>
          <a:xfrm>
            <a:off x="6651911" y="3849545"/>
            <a:ext cx="48440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Align measurement approach</a:t>
            </a:r>
            <a:endParaRPr lang="en-US" sz="1600" dirty="0">
              <a:latin typeface="Aventa Medium" panose="000006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Measure separately (Acquirer and Acquiree)</a:t>
            </a:r>
            <a:endParaRPr lang="en-US" sz="1600" dirty="0">
              <a:latin typeface="Aventa Medium" panose="000006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Determine timing when targets will be met</a:t>
            </a:r>
            <a:endParaRPr lang="en-US" sz="1600" dirty="0">
              <a:latin typeface="Aventa Medium" panose="000006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51772C-8721-DF12-6147-4F73D9D14D4B}"/>
              </a:ext>
            </a:extLst>
          </p:cNvPr>
          <p:cNvSpPr txBox="1"/>
          <p:nvPr/>
        </p:nvSpPr>
        <p:spPr>
          <a:xfrm>
            <a:off x="6656735" y="4726842"/>
            <a:ext cx="4988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HR provides targets and collate information from BU's &amp; Corporate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12CE19-F50B-3CA2-237F-D873C374192E}"/>
              </a:ext>
            </a:extLst>
          </p:cNvPr>
          <p:cNvSpPr txBox="1"/>
          <p:nvPr/>
        </p:nvSpPr>
        <p:spPr>
          <a:xfrm>
            <a:off x="4113837" y="4726842"/>
            <a:ext cx="11389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All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EE7D22-AA2F-AF32-C619-8EF551ED7DEA}"/>
              </a:ext>
            </a:extLst>
          </p:cNvPr>
          <p:cNvSpPr txBox="1"/>
          <p:nvPr/>
        </p:nvSpPr>
        <p:spPr>
          <a:xfrm>
            <a:off x="928869" y="4726842"/>
            <a:ext cx="23149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Employee retention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10C158-F4F6-5C28-AD0A-398757BD2030}"/>
              </a:ext>
            </a:extLst>
          </p:cNvPr>
          <p:cNvSpPr txBox="1"/>
          <p:nvPr/>
        </p:nvSpPr>
        <p:spPr>
          <a:xfrm>
            <a:off x="6651911" y="5435928"/>
            <a:ext cx="49886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Part of next year’s budgeting process</a:t>
            </a:r>
            <a:endParaRPr lang="en-US" sz="1600" dirty="0">
              <a:latin typeface="Aventa Medium" panose="000006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49760B-3172-D228-0C4C-EA6C4ED5C880}"/>
              </a:ext>
            </a:extLst>
          </p:cNvPr>
          <p:cNvSpPr txBox="1"/>
          <p:nvPr/>
        </p:nvSpPr>
        <p:spPr>
          <a:xfrm>
            <a:off x="4113837" y="5435928"/>
            <a:ext cx="11389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1514"/>
              </a:buClr>
              <a:buSzPts val="1600"/>
              <a:buFont typeface="Cambria"/>
              <a:buNone/>
            </a:pPr>
            <a:r>
              <a:rPr lang="en-US" sz="1600" dirty="0">
                <a:solidFill>
                  <a:srgbClr val="151514"/>
                </a:solidFill>
                <a:latin typeface="Aventa Medium" panose="00000600000000000000" pitchFamily="2" charset="0"/>
              </a:rPr>
              <a:t>All</a:t>
            </a:r>
            <a:endParaRPr lang="en-US" sz="1600" dirty="0">
              <a:latin typeface="Aventa Medium" panose="000006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B0A90E-8926-897D-42FC-4F23566116FC}"/>
              </a:ext>
            </a:extLst>
          </p:cNvPr>
          <p:cNvSpPr txBox="1"/>
          <p:nvPr/>
        </p:nvSpPr>
        <p:spPr>
          <a:xfrm>
            <a:off x="939481" y="5435928"/>
            <a:ext cx="2150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Aventa Medium" panose="00000600000000000000" pitchFamily="2" charset="0"/>
              </a:rPr>
              <a:t>Cost synergies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6AADFF-66EC-65E0-3CB3-C82A9FC48204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rgbClr val="143853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B5BF57-64B0-751E-12E8-1CA51956221E}"/>
              </a:ext>
            </a:extLst>
          </p:cNvPr>
          <p:cNvSpPr txBox="1"/>
          <p:nvPr/>
        </p:nvSpPr>
        <p:spPr>
          <a:xfrm>
            <a:off x="219703" y="6475806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6F40B4-F947-EC55-47F0-1421078700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3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E792F7D-C29E-A439-EF6D-910777C1A9BA}"/>
              </a:ext>
            </a:extLst>
          </p:cNvPr>
          <p:cNvSpPr/>
          <p:nvPr/>
        </p:nvSpPr>
        <p:spPr>
          <a:xfrm>
            <a:off x="2022240" y="4869867"/>
            <a:ext cx="8147519" cy="61384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AB5A434-2457-E7C8-50AC-A83B12FECA58}"/>
              </a:ext>
            </a:extLst>
          </p:cNvPr>
          <p:cNvSpPr/>
          <p:nvPr/>
        </p:nvSpPr>
        <p:spPr>
          <a:xfrm>
            <a:off x="2022240" y="2731925"/>
            <a:ext cx="8147519" cy="87085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B223F56-0CEF-330F-DCB0-F49897F24BC1}"/>
              </a:ext>
            </a:extLst>
          </p:cNvPr>
          <p:cNvSpPr/>
          <p:nvPr/>
        </p:nvSpPr>
        <p:spPr>
          <a:xfrm>
            <a:off x="2022240" y="1689277"/>
            <a:ext cx="8147519" cy="5100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Google Shape;53;p5"/>
          <p:cNvSpPr txBox="1">
            <a:spLocks noGrp="1"/>
          </p:cNvSpPr>
          <p:nvPr>
            <p:ph type="title"/>
          </p:nvPr>
        </p:nvSpPr>
        <p:spPr>
          <a:xfrm>
            <a:off x="372390" y="239545"/>
            <a:ext cx="1133186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2A9"/>
              </a:buClr>
              <a:buSzPts val="2800"/>
              <a:buFont typeface="Century Gothic"/>
              <a:buNone/>
            </a:pPr>
            <a:r>
              <a:rPr lang="en-US" sz="3200" dirty="0">
                <a:solidFill>
                  <a:schemeClr val="bg1"/>
                </a:solidFill>
                <a:latin typeface="Aventa Black" panose="00000A00000000000000" pitchFamily="2" charset="0"/>
              </a:rPr>
              <a:t>Guiding Principles</a:t>
            </a:r>
            <a:endParaRPr sz="3200" dirty="0">
              <a:solidFill>
                <a:schemeClr val="bg1"/>
              </a:solidFill>
              <a:latin typeface="Aventa Black" panose="00000A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1E60F1-899F-417B-28E1-FC057D5CCBAF}"/>
              </a:ext>
            </a:extLst>
          </p:cNvPr>
          <p:cNvSpPr txBox="1"/>
          <p:nvPr/>
        </p:nvSpPr>
        <p:spPr>
          <a:xfrm>
            <a:off x="2022240" y="1747152"/>
            <a:ext cx="15152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entury Gothic"/>
              <a:buNone/>
            </a:pPr>
            <a:r>
              <a:rPr lang="en-US" sz="20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Principles</a:t>
            </a:r>
            <a:endParaRPr lang="en-US" sz="20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8A404-BBA9-9175-7260-21D3CA04AE45}"/>
              </a:ext>
            </a:extLst>
          </p:cNvPr>
          <p:cNvSpPr txBox="1"/>
          <p:nvPr/>
        </p:nvSpPr>
        <p:spPr>
          <a:xfrm>
            <a:off x="4908101" y="1747152"/>
            <a:ext cx="1962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entury Gothic"/>
              <a:buNone/>
            </a:pPr>
            <a:r>
              <a:rPr lang="en-US" sz="20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Comment</a:t>
            </a:r>
            <a:endParaRPr lang="en-US" sz="28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9D2A17-5E9B-439D-9200-DA9831E5FD09}"/>
              </a:ext>
            </a:extLst>
          </p:cNvPr>
          <p:cNvSpPr txBox="1"/>
          <p:nvPr/>
        </p:nvSpPr>
        <p:spPr>
          <a:xfrm>
            <a:off x="2022240" y="2270244"/>
            <a:ext cx="1665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Approach</a:t>
            </a:r>
            <a:endParaRPr lang="en-US" sz="2000" dirty="0">
              <a:solidFill>
                <a:schemeClr val="bg1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886A1-9385-DBDD-AA9E-87855789DD9D}"/>
              </a:ext>
            </a:extLst>
          </p:cNvPr>
          <p:cNvSpPr txBox="1"/>
          <p:nvPr/>
        </p:nvSpPr>
        <p:spPr>
          <a:xfrm>
            <a:off x="4908101" y="2270244"/>
            <a:ext cx="41041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Integrate where only to create value</a:t>
            </a:r>
            <a:endParaRPr lang="en-US" sz="2000" dirty="0">
              <a:solidFill>
                <a:schemeClr val="bg1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09BEF4-28C2-08D8-3A79-9A9F3F925598}"/>
              </a:ext>
            </a:extLst>
          </p:cNvPr>
          <p:cNvSpPr txBox="1"/>
          <p:nvPr/>
        </p:nvSpPr>
        <p:spPr>
          <a:xfrm>
            <a:off x="4908101" y="2731780"/>
            <a:ext cx="50378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43853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43853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Move expeditiously but not recklessly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43853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43853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Sync workstream activities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43853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43853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Recognize and manage interdependencies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4F5BA4-7B02-F143-554F-D8E86BF382F7}"/>
              </a:ext>
            </a:extLst>
          </p:cNvPr>
          <p:cNvSpPr txBox="1"/>
          <p:nvPr/>
        </p:nvSpPr>
        <p:spPr>
          <a:xfrm>
            <a:off x="2022240" y="2731780"/>
            <a:ext cx="8825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rgbClr val="143853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Pace</a:t>
            </a:r>
            <a:endParaRPr lang="en-US" sz="2000" dirty="0">
              <a:solidFill>
                <a:srgbClr val="143853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967B4A-1BFB-651A-AFEA-47F287543F15}"/>
              </a:ext>
            </a:extLst>
          </p:cNvPr>
          <p:cNvSpPr txBox="1"/>
          <p:nvPr/>
        </p:nvSpPr>
        <p:spPr>
          <a:xfrm>
            <a:off x="2022240" y="3712058"/>
            <a:ext cx="940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Focus</a:t>
            </a:r>
            <a:endParaRPr lang="en-US" sz="2000" dirty="0">
              <a:solidFill>
                <a:schemeClr val="bg1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AF7D6A-6010-1DD7-B8C3-38E177385669}"/>
              </a:ext>
            </a:extLst>
          </p:cNvPr>
          <p:cNvSpPr txBox="1"/>
          <p:nvPr/>
        </p:nvSpPr>
        <p:spPr>
          <a:xfrm>
            <a:off x="4908101" y="3712058"/>
            <a:ext cx="61056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Clients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Employees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Processes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Technology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F3E65-F859-8677-3F57-0E46612D8095}"/>
              </a:ext>
            </a:extLst>
          </p:cNvPr>
          <p:cNvSpPr txBox="1"/>
          <p:nvPr/>
        </p:nvSpPr>
        <p:spPr>
          <a:xfrm>
            <a:off x="2022240" y="4898941"/>
            <a:ext cx="17261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rgbClr val="143853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Value drivers</a:t>
            </a:r>
            <a:endParaRPr lang="en-US" sz="2000" dirty="0">
              <a:solidFill>
                <a:srgbClr val="143853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471422-D775-A9C9-5796-C151B028D86B}"/>
              </a:ext>
            </a:extLst>
          </p:cNvPr>
          <p:cNvSpPr txBox="1"/>
          <p:nvPr/>
        </p:nvSpPr>
        <p:spPr>
          <a:xfrm>
            <a:off x="4908101" y="4898941"/>
            <a:ext cx="5261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43853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43853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Cross-selling, customer satisfaction, customer retention, margin improvements</a:t>
            </a:r>
            <a:endParaRPr lang="en-US" sz="2000" dirty="0">
              <a:solidFill>
                <a:srgbClr val="143853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B8716A-43BD-773F-B2D7-C17D51E7DAE1}"/>
              </a:ext>
            </a:extLst>
          </p:cNvPr>
          <p:cNvSpPr txBox="1"/>
          <p:nvPr/>
        </p:nvSpPr>
        <p:spPr>
          <a:xfrm>
            <a:off x="2022240" y="5526128"/>
            <a:ext cx="19087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Team exit criteria</a:t>
            </a:r>
            <a:endParaRPr lang="en-US" sz="2000" dirty="0">
              <a:solidFill>
                <a:schemeClr val="bg1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43398E-1D34-96AD-E360-730D5B489AA2}"/>
              </a:ext>
            </a:extLst>
          </p:cNvPr>
          <p:cNvSpPr txBox="1"/>
          <p:nvPr/>
        </p:nvSpPr>
        <p:spPr>
          <a:xfrm>
            <a:off x="4908101" y="5526128"/>
            <a:ext cx="61056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90% of milestones completed </a:t>
            </a:r>
            <a:endParaRPr lang="en-US" sz="2000" dirty="0">
              <a:solidFill>
                <a:schemeClr val="bg1"/>
              </a:solidFill>
              <a:latin typeface="Aventa Medium" panose="00000600000000000000" pitchFamily="2" charset="0"/>
              <a:ea typeface="Cambria"/>
              <a:cs typeface="Cambria"/>
              <a:sym typeface="Cambri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EFB9AC-E958-5267-B279-BB4656334966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chemeClr val="bg1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363247-938B-4810-1C2A-4C4D44816890}"/>
              </a:ext>
            </a:extLst>
          </p:cNvPr>
          <p:cNvSpPr txBox="1"/>
          <p:nvPr/>
        </p:nvSpPr>
        <p:spPr>
          <a:xfrm>
            <a:off x="219703" y="6475806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3C2E35-9199-ED9E-5C59-8CAFD469D2FE}"/>
              </a:ext>
            </a:extLst>
          </p:cNvPr>
          <p:cNvSpPr/>
          <p:nvPr/>
        </p:nvSpPr>
        <p:spPr>
          <a:xfrm>
            <a:off x="0" y="239545"/>
            <a:ext cx="12192000" cy="6858000"/>
          </a:xfrm>
          <a:prstGeom prst="rect">
            <a:avLst/>
          </a:prstGeom>
          <a:solidFill>
            <a:srgbClr val="143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325D61A-E7A6-78C9-A250-68BB98B170C6}"/>
              </a:ext>
            </a:extLst>
          </p:cNvPr>
          <p:cNvSpPr/>
          <p:nvPr/>
        </p:nvSpPr>
        <p:spPr>
          <a:xfrm>
            <a:off x="1751162" y="1654552"/>
            <a:ext cx="8147519" cy="59954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Google Shape;62;p6"/>
          <p:cNvSpPr txBox="1"/>
          <p:nvPr/>
        </p:nvSpPr>
        <p:spPr>
          <a:xfrm>
            <a:off x="616261" y="769017"/>
            <a:ext cx="1133186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2A9"/>
              </a:buClr>
              <a:buSzPts val="2800"/>
              <a:buFont typeface="Century Gothic"/>
              <a:buNone/>
            </a:pPr>
            <a:r>
              <a:rPr lang="en-US" sz="2800" b="0" i="0" dirty="0">
                <a:solidFill>
                  <a:srgbClr val="00B2A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sz="2800" b="0" i="0" dirty="0">
              <a:solidFill>
                <a:srgbClr val="00B2A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" name="Google Shape;63;p6"/>
          <p:cNvSpPr txBox="1">
            <a:spLocks noGrp="1"/>
          </p:cNvSpPr>
          <p:nvPr>
            <p:ph type="title"/>
          </p:nvPr>
        </p:nvSpPr>
        <p:spPr>
          <a:xfrm>
            <a:off x="372390" y="239545"/>
            <a:ext cx="1133186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</a:pPr>
            <a:r>
              <a:rPr lang="en-US" sz="3200" dirty="0">
                <a:solidFill>
                  <a:schemeClr val="bg1"/>
                </a:solidFill>
                <a:latin typeface="Aventa Black" panose="00000A00000000000000" pitchFamily="2" charset="0"/>
                <a:sym typeface="Century Gothic"/>
              </a:rPr>
              <a:t>Long-Term Metric Goals</a:t>
            </a:r>
            <a:endParaRPr sz="3200" dirty="0">
              <a:solidFill>
                <a:schemeClr val="bg1"/>
              </a:solidFill>
              <a:latin typeface="Aventa Black" panose="00000A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18D559-766F-225B-0106-95D9D2053825}"/>
              </a:ext>
            </a:extLst>
          </p:cNvPr>
          <p:cNvSpPr txBox="1"/>
          <p:nvPr/>
        </p:nvSpPr>
        <p:spPr>
          <a:xfrm>
            <a:off x="1751162" y="1634861"/>
            <a:ext cx="1200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Key </a:t>
            </a:r>
            <a:endParaRPr lang="en-US" sz="1800" dirty="0">
              <a:solidFill>
                <a:srgbClr val="143853"/>
              </a:solidFill>
              <a:latin typeface="Aventa Bold" panose="000008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entury Gothic"/>
              <a:buNone/>
            </a:pPr>
            <a:r>
              <a:rPr lang="en-US" sz="18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Measure</a:t>
            </a:r>
            <a:endParaRPr lang="en-US" sz="18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B2B21-76FF-BFC2-961A-6C25494F0BCE}"/>
              </a:ext>
            </a:extLst>
          </p:cNvPr>
          <p:cNvSpPr txBox="1"/>
          <p:nvPr/>
        </p:nvSpPr>
        <p:spPr>
          <a:xfrm>
            <a:off x="3946968" y="1618048"/>
            <a:ext cx="2005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Business Unit 1</a:t>
            </a:r>
            <a:endParaRPr lang="en-US" sz="1800" dirty="0">
              <a:solidFill>
                <a:srgbClr val="143853"/>
              </a:solidFill>
              <a:latin typeface="Aventa Bold" panose="000008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   3-year View</a:t>
            </a:r>
            <a:endParaRPr lang="en-US" sz="18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F2A8F3-A8EA-5B41-9B8F-51B076612ED4}"/>
              </a:ext>
            </a:extLst>
          </p:cNvPr>
          <p:cNvSpPr txBox="1"/>
          <p:nvPr/>
        </p:nvSpPr>
        <p:spPr>
          <a:xfrm>
            <a:off x="6866685" y="1607768"/>
            <a:ext cx="2584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entury Gothic"/>
              <a:buNone/>
            </a:pPr>
            <a:r>
              <a:rPr lang="en-US" sz="18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Business Unit 2</a:t>
            </a:r>
            <a:endParaRPr lang="en-US" sz="1800" dirty="0">
              <a:solidFill>
                <a:srgbClr val="143853"/>
              </a:solidFill>
              <a:latin typeface="Aventa Bold" panose="000008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entury Gothic"/>
              <a:buNone/>
            </a:pPr>
            <a:r>
              <a:rPr lang="en-US" sz="1800" b="1" dirty="0">
                <a:solidFill>
                  <a:srgbClr val="143853"/>
                </a:solidFill>
                <a:latin typeface="Aventa Bold" panose="00000800000000000000" pitchFamily="2" charset="0"/>
                <a:ea typeface="Century Gothic"/>
                <a:cs typeface="Century Gothic"/>
                <a:sym typeface="Century Gothic"/>
              </a:rPr>
              <a:t>   3-year View</a:t>
            </a:r>
            <a:endParaRPr lang="en-US" sz="1800" dirty="0">
              <a:solidFill>
                <a:srgbClr val="143853"/>
              </a:solidFill>
              <a:latin typeface="Aventa Bold" panose="00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B1CA0A-C0B1-B19B-43FC-62B62CE4AE29}"/>
              </a:ext>
            </a:extLst>
          </p:cNvPr>
          <p:cNvSpPr txBox="1"/>
          <p:nvPr/>
        </p:nvSpPr>
        <p:spPr>
          <a:xfrm>
            <a:off x="1751162" y="2475835"/>
            <a:ext cx="13277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Revenues</a:t>
            </a:r>
            <a:endParaRPr lang="en-US" sz="1600" dirty="0">
              <a:solidFill>
                <a:schemeClr val="bg1"/>
              </a:solidFill>
              <a:latin typeface="Aventa Medium" panose="000006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4C8F69-4857-3978-0B71-A9EA8FEFE031}"/>
              </a:ext>
            </a:extLst>
          </p:cNvPr>
          <p:cNvSpPr txBox="1"/>
          <p:nvPr/>
        </p:nvSpPr>
        <p:spPr>
          <a:xfrm>
            <a:off x="3695220" y="2488027"/>
            <a:ext cx="2508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Revenue increase to $100 million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2CF476-68F0-0514-8161-535AC591F27D}"/>
              </a:ext>
            </a:extLst>
          </p:cNvPr>
          <p:cNvSpPr txBox="1"/>
          <p:nvPr/>
        </p:nvSpPr>
        <p:spPr>
          <a:xfrm>
            <a:off x="6444209" y="2475835"/>
            <a:ext cx="35678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Market share increase to 20%</a:t>
            </a:r>
            <a:b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</a:b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Sales growth of 15%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820B8B-89AB-F331-05A2-B1479AB6EEAA}"/>
              </a:ext>
            </a:extLst>
          </p:cNvPr>
          <p:cNvSpPr txBox="1"/>
          <p:nvPr/>
        </p:nvSpPr>
        <p:spPr>
          <a:xfrm>
            <a:off x="1751162" y="3290318"/>
            <a:ext cx="16633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Customer Satisfaction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640C90-E1EA-A07E-D036-7A40D6B3707F}"/>
              </a:ext>
            </a:extLst>
          </p:cNvPr>
          <p:cNvSpPr txBox="1"/>
          <p:nvPr/>
        </p:nvSpPr>
        <p:spPr>
          <a:xfrm>
            <a:off x="3695220" y="3290318"/>
            <a:ext cx="27489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Annual customer satisfaction survey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&lt;3% client losses to competitors (e.g., transfers of existing business to competitors)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5B4DFD-56CC-8F30-4872-D2FF52DCD3DE}"/>
              </a:ext>
            </a:extLst>
          </p:cNvPr>
          <p:cNvSpPr txBox="1"/>
          <p:nvPr/>
        </p:nvSpPr>
        <p:spPr>
          <a:xfrm>
            <a:off x="6444209" y="3290318"/>
            <a:ext cx="34289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20% improvement in customer satisfaction scores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 &lt;3% client losses to competitors (e.g., transfers of existing business to competitors)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Meet all customer deadlines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21A473-67CB-62BF-6CBC-B48B07FD1A46}"/>
              </a:ext>
            </a:extLst>
          </p:cNvPr>
          <p:cNvSpPr txBox="1"/>
          <p:nvPr/>
        </p:nvSpPr>
        <p:spPr>
          <a:xfrm>
            <a:off x="1751162" y="5235714"/>
            <a:ext cx="14260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Employee retention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DFC58D-FA32-3F48-DC94-B874E23EFD7A}"/>
              </a:ext>
            </a:extLst>
          </p:cNvPr>
          <p:cNvSpPr txBox="1"/>
          <p:nvPr/>
        </p:nvSpPr>
        <p:spPr>
          <a:xfrm>
            <a:off x="3695220" y="5235714"/>
            <a:ext cx="25088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</a:rPr>
              <a:t>Maintain annualized employee retention at 85%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A7E897-7539-0771-75A9-DEF39C3BD29B}"/>
              </a:ext>
            </a:extLst>
          </p:cNvPr>
          <p:cNvSpPr txBox="1"/>
          <p:nvPr/>
        </p:nvSpPr>
        <p:spPr>
          <a:xfrm>
            <a:off x="6430224" y="5235714"/>
            <a:ext cx="25088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Aventa Medium" panose="00000600000000000000" pitchFamily="2" charset="0"/>
                <a:ea typeface="Cambria"/>
                <a:cs typeface="Cambria"/>
                <a:sym typeface="Cambria"/>
              </a:rPr>
              <a:t>Increase annualized employee retention from 80% to 85%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318E4D2-9D9D-D6C0-DB85-E61FD3D51B4D}"/>
              </a:ext>
            </a:extLst>
          </p:cNvPr>
          <p:cNvCxnSpPr/>
          <p:nvPr/>
        </p:nvCxnSpPr>
        <p:spPr>
          <a:xfrm>
            <a:off x="3414532" y="2475835"/>
            <a:ext cx="0" cy="38670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CB5504D-DB05-0365-C6FC-8637F913695F}"/>
              </a:ext>
            </a:extLst>
          </p:cNvPr>
          <p:cNvCxnSpPr/>
          <p:nvPr/>
        </p:nvCxnSpPr>
        <p:spPr>
          <a:xfrm>
            <a:off x="6407075" y="2475835"/>
            <a:ext cx="0" cy="38670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84BDB5-9F94-A2EE-A84A-9AA62EAB0A80}"/>
              </a:ext>
            </a:extLst>
          </p:cNvPr>
          <p:cNvCxnSpPr/>
          <p:nvPr/>
        </p:nvCxnSpPr>
        <p:spPr>
          <a:xfrm>
            <a:off x="1840375" y="3118485"/>
            <a:ext cx="14584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FD8525B-8AF8-6FCB-1C6F-1D0A8F76D940}"/>
              </a:ext>
            </a:extLst>
          </p:cNvPr>
          <p:cNvCxnSpPr>
            <a:cxnSpLocks/>
          </p:cNvCxnSpPr>
          <p:nvPr/>
        </p:nvCxnSpPr>
        <p:spPr>
          <a:xfrm>
            <a:off x="3695220" y="3118485"/>
            <a:ext cx="2508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B6BA451-B774-222E-E5AB-1510308A33A7}"/>
              </a:ext>
            </a:extLst>
          </p:cNvPr>
          <p:cNvCxnSpPr>
            <a:cxnSpLocks/>
          </p:cNvCxnSpPr>
          <p:nvPr/>
        </p:nvCxnSpPr>
        <p:spPr>
          <a:xfrm>
            <a:off x="6519443" y="3118485"/>
            <a:ext cx="34926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BA126E8-67D0-C1F2-9331-7B082283D0E2}"/>
              </a:ext>
            </a:extLst>
          </p:cNvPr>
          <p:cNvCxnSpPr/>
          <p:nvPr/>
        </p:nvCxnSpPr>
        <p:spPr>
          <a:xfrm>
            <a:off x="1840375" y="5117775"/>
            <a:ext cx="14584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80DCD6F-1281-FCAF-98AC-294D1B8C52C7}"/>
              </a:ext>
            </a:extLst>
          </p:cNvPr>
          <p:cNvCxnSpPr>
            <a:cxnSpLocks/>
          </p:cNvCxnSpPr>
          <p:nvPr/>
        </p:nvCxnSpPr>
        <p:spPr>
          <a:xfrm>
            <a:off x="3695220" y="5117775"/>
            <a:ext cx="2508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53DE39-05C6-35CF-CDCC-E7436CAAC1F3}"/>
              </a:ext>
            </a:extLst>
          </p:cNvPr>
          <p:cNvCxnSpPr>
            <a:cxnSpLocks/>
          </p:cNvCxnSpPr>
          <p:nvPr/>
        </p:nvCxnSpPr>
        <p:spPr>
          <a:xfrm>
            <a:off x="6519443" y="5117775"/>
            <a:ext cx="34926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AFDFAAD-D95C-01AB-44AA-8AC06A58C2C1}"/>
              </a:ext>
            </a:extLst>
          </p:cNvPr>
          <p:cNvCxnSpPr/>
          <p:nvPr/>
        </p:nvCxnSpPr>
        <p:spPr>
          <a:xfrm>
            <a:off x="1840375" y="6103200"/>
            <a:ext cx="14584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1D944EB-3B60-0C0E-8254-A006564D5784}"/>
              </a:ext>
            </a:extLst>
          </p:cNvPr>
          <p:cNvCxnSpPr>
            <a:cxnSpLocks/>
          </p:cNvCxnSpPr>
          <p:nvPr/>
        </p:nvCxnSpPr>
        <p:spPr>
          <a:xfrm>
            <a:off x="3695220" y="6103200"/>
            <a:ext cx="2508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5BD55D1-122E-3DBD-D110-711E41E2B830}"/>
              </a:ext>
            </a:extLst>
          </p:cNvPr>
          <p:cNvCxnSpPr>
            <a:cxnSpLocks/>
          </p:cNvCxnSpPr>
          <p:nvPr/>
        </p:nvCxnSpPr>
        <p:spPr>
          <a:xfrm>
            <a:off x="6519443" y="6103200"/>
            <a:ext cx="34926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C5B825E-1C32-8C9C-FB1C-53DBCE3751D3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chemeClr val="bg1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B29302-0EF6-E9D6-39D4-E2C4AFA0AC81}"/>
              </a:ext>
            </a:extLst>
          </p:cNvPr>
          <p:cNvSpPr txBox="1"/>
          <p:nvPr/>
        </p:nvSpPr>
        <p:spPr>
          <a:xfrm>
            <a:off x="219703" y="6475806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DD1DD0-BA6B-743F-B41D-39BB282497F7}"/>
              </a:ext>
            </a:extLst>
          </p:cNvPr>
          <p:cNvSpPr/>
          <p:nvPr/>
        </p:nvSpPr>
        <p:spPr>
          <a:xfrm>
            <a:off x="-112775" y="0"/>
            <a:ext cx="12192000" cy="6858000"/>
          </a:xfrm>
          <a:prstGeom prst="rect">
            <a:avLst/>
          </a:prstGeom>
          <a:solidFill>
            <a:srgbClr val="143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48403F-3868-FB4E-241C-DE3363C6CCDB}"/>
              </a:ext>
            </a:extLst>
          </p:cNvPr>
          <p:cNvSpPr txBox="1"/>
          <p:nvPr/>
        </p:nvSpPr>
        <p:spPr>
          <a:xfrm>
            <a:off x="11766967" y="6406835"/>
            <a:ext cx="31225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en-US" sz="1800" dirty="0">
                <a:solidFill>
                  <a:schemeClr val="bg1"/>
                </a:solidFill>
                <a:latin typeface="Aventa Bold" panose="00000800000000000000" pitchFamily="2" charset="0"/>
                <a:ea typeface="Cambria"/>
                <a:cs typeface="Cambria"/>
                <a:sym typeface="Cambria"/>
              </a:rPr>
              <a:t>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0F1AFA-80AA-31F3-895A-136E56AFF393}"/>
              </a:ext>
            </a:extLst>
          </p:cNvPr>
          <p:cNvSpPr txBox="1"/>
          <p:nvPr/>
        </p:nvSpPr>
        <p:spPr>
          <a:xfrm>
            <a:off x="219703" y="6475806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venir Book" panose="02000503020000020003" pitchFamily="2" charset="0"/>
              </a:rPr>
              <a:t>© Copyright 100-Day Advisors       MandAPlaybook.com </a:t>
            </a:r>
          </a:p>
        </p:txBody>
      </p:sp>
      <p:sp>
        <p:nvSpPr>
          <p:cNvPr id="6" name="Google Shape;173;p9">
            <a:extLst>
              <a:ext uri="{FF2B5EF4-FFF2-40B4-BE49-F238E27FC236}">
                <a16:creationId xmlns:a16="http://schemas.microsoft.com/office/drawing/2014/main" id="{0D376068-913E-CC7B-7E60-9DDD1F95F6E6}"/>
              </a:ext>
            </a:extLst>
          </p:cNvPr>
          <p:cNvSpPr/>
          <p:nvPr/>
        </p:nvSpPr>
        <p:spPr>
          <a:xfrm>
            <a:off x="4121229" y="2416045"/>
            <a:ext cx="5571248" cy="4965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940" dirty="0">
                <a:solidFill>
                  <a:schemeClr val="bg1"/>
                </a:solidFill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Consulting Inquiries:</a:t>
            </a: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ea typeface="Century Gothic"/>
              <a:cs typeface="Poppins" pitchFamily="2" charset="77"/>
              <a:sym typeface="Century Gothic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50000"/>
              </a:lnSpc>
            </a:pPr>
            <a:r>
              <a:rPr lang="en-US" sz="1940" dirty="0">
                <a:solidFill>
                  <a:schemeClr val="bg1"/>
                </a:solidFill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Email: inquiries@ MandAPlaybook.com</a:t>
            </a: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ea typeface="Century Gothic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r>
              <a:rPr lang="en-US" sz="1940" dirty="0">
                <a:solidFill>
                  <a:schemeClr val="bg1"/>
                </a:solidFill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Website: MandAPlaybook.com/consulting</a:t>
            </a: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  <a:p>
            <a:endParaRPr sz="194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Google Shape;172;p9">
            <a:extLst>
              <a:ext uri="{FF2B5EF4-FFF2-40B4-BE49-F238E27FC236}">
                <a16:creationId xmlns:a16="http://schemas.microsoft.com/office/drawing/2014/main" id="{44A6A5BE-8265-50F3-614B-FD9B378578FB}"/>
              </a:ext>
            </a:extLst>
          </p:cNvPr>
          <p:cNvSpPr/>
          <p:nvPr/>
        </p:nvSpPr>
        <p:spPr>
          <a:xfrm>
            <a:off x="3421476" y="4946765"/>
            <a:ext cx="674858" cy="55966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Google Shape;172;p9">
            <a:extLst>
              <a:ext uri="{FF2B5EF4-FFF2-40B4-BE49-F238E27FC236}">
                <a16:creationId xmlns:a16="http://schemas.microsoft.com/office/drawing/2014/main" id="{5A3D03F0-AA7C-A1F2-14B2-E8FFE975E354}"/>
              </a:ext>
            </a:extLst>
          </p:cNvPr>
          <p:cNvSpPr/>
          <p:nvPr/>
        </p:nvSpPr>
        <p:spPr>
          <a:xfrm>
            <a:off x="3426482" y="4063644"/>
            <a:ext cx="674858" cy="55966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67;p9" descr="Envelope outline">
            <a:extLst>
              <a:ext uri="{FF2B5EF4-FFF2-40B4-BE49-F238E27FC236}">
                <a16:creationId xmlns:a16="http://schemas.microsoft.com/office/drawing/2014/main" id="{3DAF5E27-7387-2EC3-412C-1E71646869A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7920" y="4161234"/>
            <a:ext cx="391565" cy="39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69;p9" descr="@ outline">
            <a:extLst>
              <a:ext uri="{FF2B5EF4-FFF2-40B4-BE49-F238E27FC236}">
                <a16:creationId xmlns:a16="http://schemas.microsoft.com/office/drawing/2014/main" id="{9F0DCD98-DE0C-B2E0-16C5-CD38BB8A41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2272" y="5013880"/>
            <a:ext cx="425438" cy="44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logo with black text&#10;&#10;Description automatically generated">
            <a:extLst>
              <a:ext uri="{FF2B5EF4-FFF2-40B4-BE49-F238E27FC236}">
                <a16:creationId xmlns:a16="http://schemas.microsoft.com/office/drawing/2014/main" id="{1C27F8BC-87DE-DC9D-D211-BC1079140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1" y="428386"/>
            <a:ext cx="5860261" cy="225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50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</TotalTime>
  <Words>436</Words>
  <Application>Microsoft Office PowerPoint</Application>
  <PresentationFormat>Widescreen</PresentationFormat>
  <Paragraphs>121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Avenir Book</vt:lpstr>
      <vt:lpstr>Aventa Black</vt:lpstr>
      <vt:lpstr>Aventa Bold</vt:lpstr>
      <vt:lpstr>Aventa Medium</vt:lpstr>
      <vt:lpstr>Calibri</vt:lpstr>
      <vt:lpstr>Calibri Light</vt:lpstr>
      <vt:lpstr>Cambria</vt:lpstr>
      <vt:lpstr>Century Gothic</vt:lpstr>
      <vt:lpstr>Poppins</vt:lpstr>
      <vt:lpstr>Office Theme</vt:lpstr>
      <vt:lpstr>PowerPoint Presentation</vt:lpstr>
      <vt:lpstr>PowerPoint Presentation</vt:lpstr>
      <vt:lpstr>Key Success Metrics</vt:lpstr>
      <vt:lpstr>Sales Metrics</vt:lpstr>
      <vt:lpstr>Planning Guidance</vt:lpstr>
      <vt:lpstr>Guiding Principles</vt:lpstr>
      <vt:lpstr>Long-Term Metric Goals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Faizan Ahmed</dc:creator>
  <cp:lastModifiedBy>Joseph Aberger</cp:lastModifiedBy>
  <cp:revision>14</cp:revision>
  <dcterms:created xsi:type="dcterms:W3CDTF">2023-05-23T14:45:38Z</dcterms:created>
  <dcterms:modified xsi:type="dcterms:W3CDTF">2026-07-22T17:21:21Z</dcterms:modified>
</cp:coreProperties>
</file>